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9" autoAdjust="0"/>
    <p:restoredTop sz="94660"/>
  </p:normalViewPr>
  <p:slideViewPr>
    <p:cSldViewPr>
      <p:cViewPr varScale="1">
        <p:scale>
          <a:sx n="84" d="100"/>
          <a:sy n="84" d="100"/>
        </p:scale>
        <p:origin x="-140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rgbClr val="CCCCFF">
                <a:alpha val="61000"/>
              </a:srgb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zernishko.kuib-obr.ru/" TargetMode="External"/><Relationship Id="rId2" Type="http://schemas.openxmlformats.org/officeDocument/2006/relationships/hyperlink" Target="mailto:zerno4444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714356"/>
            <a:ext cx="6400800" cy="115212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«Зернышко»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365104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Краткая презентация  рабочей образовательной программы </a:t>
            </a:r>
            <a:r>
              <a:rPr lang="ru-RU" dirty="0" smtClean="0">
                <a:solidFill>
                  <a:schemeClr val="tx1"/>
                </a:solidFill>
              </a:rPr>
              <a:t>музыкального руководителя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х. Крюково</a:t>
            </a: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467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Направление взаимодействия с семьями воспитанников </a:t>
            </a:r>
            <a:endParaRPr lang="ru-RU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40211" y="1452540"/>
            <a:ext cx="850392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/>
              <a:t>- оказание </a:t>
            </a:r>
            <a:r>
              <a:rPr lang="ru-RU" sz="2800" dirty="0" smtClean="0"/>
              <a:t>консультативной </a:t>
            </a:r>
            <a:r>
              <a:rPr lang="ru-RU" sz="2800" dirty="0" smtClean="0"/>
              <a:t>помощи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- просвещение </a:t>
            </a:r>
            <a:r>
              <a:rPr lang="ru-RU" sz="2800" dirty="0" smtClean="0"/>
              <a:t>родителей в вопросах создания музыкально-развивающей среды в </a:t>
            </a:r>
            <a:r>
              <a:rPr lang="ru-RU" sz="2800" dirty="0" smtClean="0"/>
              <a:t>семье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- привлечение </a:t>
            </a:r>
            <a:r>
              <a:rPr lang="ru-RU" sz="2800" dirty="0" smtClean="0"/>
              <a:t>родителей к активному участию в образовательно-воспитательном процессе ДОУ через внедрение инновационных форм в практику работы с </a:t>
            </a:r>
            <a:r>
              <a:rPr lang="ru-RU" sz="2800" dirty="0" smtClean="0"/>
              <a:t>семьей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- активное </a:t>
            </a:r>
            <a:r>
              <a:rPr lang="ru-RU" sz="2800" dirty="0" smtClean="0"/>
              <a:t>участие родителей в теоретических и практических мероприятиях </a:t>
            </a:r>
            <a:r>
              <a:rPr lang="ru-RU" sz="2800" dirty="0" smtClean="0"/>
              <a:t>ДОУ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участие в проектной деятельности, праздники, фестивали,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выставки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совместное участие в конкурсах.)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376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Организационный раздел: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Организационный раздел включает в себя: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описание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условий реализации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программы;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работы учреждения и режим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дня;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традиционных событий, праздников,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0248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534400" cy="75895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Контактная информация :</a:t>
            </a:r>
            <a:br>
              <a:rPr lang="ru-RU" sz="3600" b="1" dirty="0">
                <a:solidFill>
                  <a:schemeClr val="tx1"/>
                </a:solidFill>
              </a:rPr>
            </a:b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lnSpc>
                <a:spcPct val="150000"/>
              </a:lnSpc>
            </a:pPr>
            <a:r>
              <a:rPr lang="ru-RU" dirty="0" smtClean="0"/>
              <a:t>Юридический</a:t>
            </a:r>
            <a:r>
              <a:rPr lang="en-US" dirty="0" smtClean="0"/>
              <a:t> </a:t>
            </a:r>
            <a:r>
              <a:rPr lang="ru-RU" dirty="0" smtClean="0"/>
              <a:t>и почтовый адрес основного здания: 346950 Ростовская область </a:t>
            </a:r>
            <a:r>
              <a:rPr lang="ru-RU" dirty="0" err="1" smtClean="0"/>
              <a:t>Куйбышевскии</a:t>
            </a:r>
            <a:r>
              <a:rPr lang="ru-RU" dirty="0" smtClean="0"/>
              <a:t> район х. Крюково ул. Октябрьская, 34</a:t>
            </a:r>
          </a:p>
          <a:p>
            <a:pPr algn="ctr">
              <a:lnSpc>
                <a:spcPct val="150000"/>
              </a:lnSpc>
            </a:pPr>
            <a:r>
              <a:rPr lang="ru-RU" dirty="0" smtClean="0"/>
              <a:t>Телефоны: 8 (986348) 39-1-45.</a:t>
            </a:r>
          </a:p>
          <a:p>
            <a:pPr algn="ctr">
              <a:lnSpc>
                <a:spcPct val="150000"/>
              </a:lnSpc>
            </a:pPr>
            <a:r>
              <a:rPr lang="en-US" b="1" dirty="0" smtClean="0"/>
              <a:t>E-mail</a:t>
            </a:r>
            <a:r>
              <a:rPr lang="ru-RU" b="1" dirty="0" smtClean="0"/>
              <a:t>:</a:t>
            </a:r>
            <a:r>
              <a:rPr lang="en-US" b="1" dirty="0" smtClean="0"/>
              <a:t> </a:t>
            </a:r>
            <a:r>
              <a:rPr lang="en-US" b="1" dirty="0" smtClean="0">
                <a:hlinkClick r:id="rId2"/>
              </a:rPr>
              <a:t>zerno4444@yandex.ru</a:t>
            </a:r>
            <a:endParaRPr lang="en-US" b="1" dirty="0" smtClean="0"/>
          </a:p>
          <a:p>
            <a:pPr algn="ctr">
              <a:lnSpc>
                <a:spcPct val="150000"/>
              </a:lnSpc>
            </a:pPr>
            <a:r>
              <a:rPr lang="ru-RU" b="1" dirty="0" smtClean="0"/>
              <a:t>Информационный сайт ДОУ:</a:t>
            </a:r>
          </a:p>
          <a:p>
            <a:pPr algn="ctr">
              <a:lnSpc>
                <a:spcPct val="150000"/>
              </a:lnSpc>
            </a:pPr>
            <a:r>
              <a:rPr lang="en-US" b="1" dirty="0" smtClean="0">
                <a:hlinkClick r:id="rId3"/>
              </a:rPr>
              <a:t>http</a:t>
            </a:r>
            <a:r>
              <a:rPr lang="ru-RU" b="1" dirty="0" smtClean="0">
                <a:hlinkClick r:id="rId3"/>
              </a:rPr>
              <a:t>:</a:t>
            </a:r>
            <a:r>
              <a:rPr lang="en-US" b="1" dirty="0" smtClean="0">
                <a:hlinkClick r:id="rId3"/>
              </a:rPr>
              <a:t>//zernishko.kuib-obr.ru</a:t>
            </a:r>
            <a:endParaRPr lang="ru-RU" b="1" dirty="0" smtClean="0"/>
          </a:p>
          <a:p>
            <a:pPr algn="ctr">
              <a:lnSpc>
                <a:spcPct val="150000"/>
              </a:lnSpc>
            </a:pP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06545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107154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1"/>
                </a:solidFill>
              </a:rPr>
              <a:t>Образовательная программа </a:t>
            </a:r>
            <a:r>
              <a:rPr lang="ru-RU" sz="2700" b="1" dirty="0" smtClean="0">
                <a:solidFill>
                  <a:schemeClr val="tx1"/>
                </a:solidFill>
              </a:rPr>
              <a:t/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разработана </a:t>
            </a:r>
            <a:r>
              <a:rPr lang="ru-RU" sz="2700" b="1" dirty="0">
                <a:solidFill>
                  <a:schemeClr val="tx1"/>
                </a:solidFill>
              </a:rPr>
              <a:t>на основе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774304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Федерального </a:t>
            </a:r>
            <a:r>
              <a:rPr lang="ru-RU" dirty="0" smtClean="0"/>
              <a:t>государственного образовательного стандарта дошкольного образования (ФГОС ДО) (Приказ </a:t>
            </a:r>
            <a:r>
              <a:rPr lang="ru-RU" dirty="0" err="1" smtClean="0"/>
              <a:t>МОиН</a:t>
            </a:r>
            <a:r>
              <a:rPr lang="ru-RU" dirty="0" smtClean="0"/>
              <a:t> РФ №1155от 17 октября 2013г) и с учётом примерной программы дошкольного образования «От рождения до школы» под редакцией Н.Е. </a:t>
            </a:r>
            <a:r>
              <a:rPr lang="ru-RU" dirty="0" err="1" smtClean="0"/>
              <a:t>Вераксы</a:t>
            </a:r>
            <a:r>
              <a:rPr lang="ru-RU" dirty="0" smtClean="0"/>
              <a:t>, Т. С. Комаровой. М.А. Васильевой.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772816"/>
            <a:ext cx="2263203" cy="34421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1169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28600"/>
            <a:ext cx="7936560" cy="752128"/>
          </a:xfrm>
        </p:spPr>
        <p:txBody>
          <a:bodyPr/>
          <a:lstStyle/>
          <a:p>
            <a:r>
              <a:rPr lang="ru-RU" b="1" u="sng" dirty="0">
                <a:solidFill>
                  <a:schemeClr val="tx1"/>
                </a:solidFill>
              </a:rPr>
              <a:t>Цель программы: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47920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формирование </a:t>
            </a:r>
            <a:r>
              <a:rPr lang="ru-RU" dirty="0" smtClean="0"/>
              <a:t>основ базовой музыкальной культуры личности, всестороннее развитие музыкальных</a:t>
            </a:r>
            <a:r>
              <a:rPr lang="ru-RU" dirty="0" smtClean="0"/>
              <a:t>, психических </a:t>
            </a:r>
            <a:r>
              <a:rPr lang="ru-RU" dirty="0" smtClean="0"/>
              <a:t>и физических качеств в соответствии с возрастными индивидуальными особенностями, подготовка к жизни в современном обществе, к обучению в школе.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1266" name="Picture 2" descr="https://i.ytimg.com/vi/2G-3ztsW-3I/maxresdefault.jpg"/>
          <p:cNvPicPr>
            <a:picLocks noChangeAspect="1" noChangeArrowheads="1"/>
          </p:cNvPicPr>
          <p:nvPr/>
        </p:nvPicPr>
        <p:blipFill>
          <a:blip r:embed="rId2" cstate="print">
            <a:lum contrast="36000"/>
          </a:blip>
          <a:srcRect/>
          <a:stretch>
            <a:fillRect/>
          </a:stretch>
        </p:blipFill>
        <p:spPr bwMode="auto">
          <a:xfrm>
            <a:off x="2500298" y="4572008"/>
            <a:ext cx="3500462" cy="1969010"/>
          </a:xfrm>
          <a:prstGeom prst="rect">
            <a:avLst/>
          </a:prstGeom>
          <a:noFill/>
          <a:ln>
            <a:gradFill>
              <a:gsLst>
                <a:gs pos="59000">
                  <a:schemeClr val="accent1">
                    <a:tint val="66000"/>
                    <a:satMod val="160000"/>
                    <a:alpha val="69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431800" dist="38100" dir="1128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50800" contourW="31750" prstMaterial="matte">
            <a:bevelT w="127000" h="139700" prst="slope"/>
            <a:bevelB prst="slope"/>
            <a:contourClr>
              <a:srgbClr val="7030A0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405038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chemeClr val="tx1"/>
                </a:solidFill>
              </a:rPr>
              <a:t>Задачи программы: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Охрана </a:t>
            </a:r>
            <a:r>
              <a:rPr lang="ru-RU" dirty="0" smtClean="0"/>
              <a:t>и укрепление физического и психического здоровья детей, в том числе их эмоционального благополучия;</a:t>
            </a:r>
          </a:p>
          <a:p>
            <a:pPr lvl="0"/>
            <a:r>
              <a:rPr lang="ru-RU" dirty="0" smtClean="0"/>
              <a:t>Обеспечение </a:t>
            </a:r>
            <a:r>
              <a:rPr lang="ru-RU" dirty="0" smtClean="0"/>
              <a:t>равных возможностей для полноценного развития каждого ребёнка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</a:t>
            </a:r>
          </a:p>
          <a:p>
            <a:pPr lvl="0"/>
            <a:r>
              <a:rPr lang="ru-RU" dirty="0" smtClean="0"/>
              <a:t>Создание </a:t>
            </a:r>
            <a:r>
              <a:rPr lang="ru-RU" dirty="0" smtClean="0"/>
              <a:t>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ребёнка как субъекта отношений с самим собой, другими детьми, взрослыми и миром;</a:t>
            </a:r>
          </a:p>
          <a:p>
            <a:pPr lvl="0"/>
            <a:r>
              <a:rPr lang="ru-RU" dirty="0" smtClean="0"/>
              <a:t>Объединение </a:t>
            </a:r>
            <a:r>
              <a:rPr lang="ru-RU" dirty="0" smtClean="0"/>
              <a:t>обучения и воспитания в целостный образовательный процесс на основе духовно-нравственных и </a:t>
            </a:r>
            <a:r>
              <a:rPr lang="ru-RU" dirty="0" err="1" smtClean="0"/>
              <a:t>социокультурных</a:t>
            </a:r>
            <a:r>
              <a:rPr lang="ru-RU" dirty="0" smtClean="0"/>
              <a:t> ценностей и принятых в обществе правил и норм поведения в интересах человека, семьи, общества;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4471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534400" cy="1191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tx1"/>
                </a:solidFill>
              </a:rPr>
              <a:t>Рабочая образовательная программа ДОО по </a:t>
            </a:r>
            <a:r>
              <a:rPr lang="ru-RU" b="1" dirty="0" smtClean="0">
                <a:solidFill>
                  <a:schemeClr val="tx1"/>
                </a:solidFill>
              </a:rPr>
              <a:t>музыке включает </a:t>
            </a:r>
            <a:r>
              <a:rPr lang="ru-RU" b="1" dirty="0" smtClean="0">
                <a:solidFill>
                  <a:schemeClr val="tx1"/>
                </a:solidFill>
              </a:rPr>
              <a:t>в себя три основных раздела: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428596" y="3071810"/>
            <a:ext cx="2643206" cy="857256"/>
          </a:xfrm>
          <a:prstGeom prst="snip2Diag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2786050" y="4071942"/>
            <a:ext cx="3429024" cy="857256"/>
          </a:xfrm>
          <a:prstGeom prst="snip2Diag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4929190" y="5143512"/>
            <a:ext cx="3714776" cy="928694"/>
          </a:xfrm>
          <a:prstGeom prst="snip2Diag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4282" y="2928934"/>
            <a:ext cx="8286808" cy="3429024"/>
          </a:xfrm>
          <a:noFill/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ru-RU" sz="3200" dirty="0" smtClean="0"/>
              <a:t>      </a:t>
            </a:r>
            <a:r>
              <a:rPr lang="ru-RU" sz="2800" dirty="0" smtClean="0"/>
              <a:t>Целевой</a:t>
            </a:r>
            <a:endParaRPr lang="ru-RU" sz="2800" dirty="0" smtClean="0"/>
          </a:p>
          <a:p>
            <a:pPr algn="ctr">
              <a:lnSpc>
                <a:spcPct val="200000"/>
              </a:lnSpc>
              <a:buNone/>
            </a:pPr>
            <a:r>
              <a:rPr lang="ru-RU" sz="2800" dirty="0" smtClean="0"/>
              <a:t>Содержательный</a:t>
            </a:r>
          </a:p>
          <a:p>
            <a:pPr algn="r">
              <a:lnSpc>
                <a:spcPct val="200000"/>
              </a:lnSpc>
              <a:buNone/>
            </a:pPr>
            <a:r>
              <a:rPr lang="ru-RU" sz="2800" dirty="0" smtClean="0"/>
              <a:t>Организационный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417799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72008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Содержание Целевого раздела: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Целевой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включает в себя: пояснительную записку, цели и задачи программы. Принципы и подходы к её формированию, характеристика особенностей развития детей, развивающее оценивание качества образовательной деятельности по программе, а также планируемые результаты освоение программы. Программа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содержит определенный подбор игр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музыкального материала для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детей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1—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7 лет, который может быть реализован в разных формах и видах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художественной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деятельности в детском саду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дома. Результаты освоения образовательной программы представлены в виде целевых ориентиров дошкольного образования, которые представляют собой социально нормативные возрастные характеристики возможных достижений ребенка на этапе завершения уровня дошкольного образования.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8171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534400" cy="75895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Целевые ориентиры </a:t>
            </a:r>
            <a:r>
              <a:rPr lang="ru-RU" sz="2800" b="1" dirty="0" smtClean="0">
                <a:solidFill>
                  <a:schemeClr val="tx1"/>
                </a:solidFill>
              </a:rPr>
              <a:t>в музыкальном развитии ребенка: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5184576" cy="486003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— </a:t>
            </a:r>
            <a:r>
              <a:rPr lang="ru-RU" dirty="0" smtClean="0"/>
              <a:t>проявляет инициативу и самостоятельность в различных видах музыкальной деятельности;</a:t>
            </a:r>
            <a:br>
              <a:rPr lang="ru-RU" dirty="0" smtClean="0"/>
            </a:br>
            <a:r>
              <a:rPr lang="ru-RU" dirty="0" smtClean="0"/>
              <a:t>— обладает установкой положительного отношения к миру;</a:t>
            </a:r>
            <a:br>
              <a:rPr lang="ru-RU" dirty="0" smtClean="0"/>
            </a:br>
            <a:r>
              <a:rPr lang="ru-RU" dirty="0" smtClean="0"/>
              <a:t>— обладает развитым воображением, которое реализуется в различных видах музыкальной деятельности,</a:t>
            </a:r>
            <a:br>
              <a:rPr lang="ru-RU" dirty="0" smtClean="0"/>
            </a:br>
            <a:r>
              <a:rPr lang="ru-RU" dirty="0" smtClean="0"/>
              <a:t>— использует речь для выражения своих мыслей, чувств и желаний;</a:t>
            </a:r>
            <a:br>
              <a:rPr lang="ru-RU" dirty="0" smtClean="0"/>
            </a:br>
            <a:r>
              <a:rPr lang="ru-RU" dirty="0" smtClean="0"/>
              <a:t>— подвижен, вынослив, владеет основными движениями, может контролировать свои движения и управлять ими и др.</a:t>
            </a:r>
            <a:endParaRPr lang="ru-RU" dirty="0"/>
          </a:p>
        </p:txBody>
      </p:sp>
      <p:pic>
        <p:nvPicPr>
          <p:cNvPr id="6" name="Рисунок 5" descr="https://pbs.twimg.com/media/DsiD9tXXoAo5xeb.jpg:larg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2285992"/>
            <a:ext cx="3214710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37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Содержательный раздел: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Содержание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психолого-педагогической работы по освоению образовательной области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«Музыкальное воспитание».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u="sng" dirty="0" smtClean="0"/>
              <a:t>Организованная </a:t>
            </a:r>
            <a:r>
              <a:rPr lang="ru-RU" sz="2400" u="sng" dirty="0"/>
              <a:t>образовательная </a:t>
            </a:r>
            <a:r>
              <a:rPr lang="ru-RU" sz="2400" u="sng" dirty="0" smtClean="0"/>
              <a:t>деятельность</a:t>
            </a:r>
            <a:endParaRPr lang="ru-RU" sz="2400" u="sng" dirty="0"/>
          </a:p>
          <a:p>
            <a:pPr>
              <a:buNone/>
            </a:pPr>
            <a:r>
              <a:rPr lang="ru-RU" sz="2400" u="sng" dirty="0" smtClean="0"/>
              <a:t>Характеристика основных видов </a:t>
            </a:r>
            <a:r>
              <a:rPr lang="ru-RU" sz="2400" u="sng" dirty="0" smtClean="0"/>
              <a:t>музыкальной </a:t>
            </a:r>
          </a:p>
          <a:p>
            <a:pPr>
              <a:buNone/>
            </a:pPr>
            <a:r>
              <a:rPr lang="ru-RU" sz="2400" u="sng" dirty="0" smtClean="0"/>
              <a:t>деятельности детей</a:t>
            </a:r>
          </a:p>
          <a:p>
            <a:pPr>
              <a:buNone/>
            </a:pPr>
            <a:endParaRPr lang="ru-RU" sz="2400" u="sng" dirty="0" smtClean="0"/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b="1" dirty="0"/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Содержание образовательной деятельности по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музыкальному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развитию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1-7 лет</a:t>
            </a:r>
          </a:p>
          <a:p>
            <a:pPr>
              <a:buNone/>
            </a:pPr>
            <a:r>
              <a:rPr lang="ru-RU" sz="2400" u="sng" dirty="0" smtClean="0"/>
              <a:t>Слушание </a:t>
            </a:r>
          </a:p>
          <a:p>
            <a:pPr>
              <a:buNone/>
            </a:pPr>
            <a:r>
              <a:rPr lang="ru-RU" sz="2400" u="sng" dirty="0" smtClean="0"/>
              <a:t>Пение</a:t>
            </a:r>
            <a:r>
              <a:rPr lang="ru-RU" sz="2400" dirty="0" smtClean="0"/>
              <a:t> </a:t>
            </a:r>
          </a:p>
          <a:p>
            <a:pPr>
              <a:buNone/>
            </a:pPr>
            <a:r>
              <a:rPr lang="ru-RU" sz="2400" u="sng" dirty="0" smtClean="0"/>
              <a:t>Музыкально-ритмические </a:t>
            </a:r>
            <a:r>
              <a:rPr lang="ru-RU" sz="2400" u="sng" dirty="0" smtClean="0"/>
              <a:t>движения</a:t>
            </a:r>
          </a:p>
          <a:p>
            <a:pPr>
              <a:buNone/>
            </a:pPr>
            <a:r>
              <a:rPr lang="ru-RU" sz="2400" u="sng" dirty="0" smtClean="0"/>
              <a:t>Игра на детских музыкальных </a:t>
            </a:r>
            <a:r>
              <a:rPr lang="ru-RU" sz="2400" u="sng" dirty="0" smtClean="0"/>
              <a:t>инструментах</a:t>
            </a:r>
            <a:endParaRPr lang="ru-RU" sz="2400" dirty="0"/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003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мониторинга достижения детьми планируемых результатов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освоения</a:t>
            </a:r>
            <a:b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образовательной  программы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428992" y="1357274"/>
            <a:ext cx="5357850" cy="5500726"/>
          </a:xfrm>
        </p:spPr>
        <p:txBody>
          <a:bodyPr>
            <a:normAutofit fontScale="47500" lnSpcReduction="20000"/>
          </a:bodyPr>
          <a:lstStyle/>
          <a:p>
            <a:pPr algn="ctr">
              <a:lnSpc>
                <a:spcPct val="120000"/>
              </a:lnSpc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/>
              <a:t>Мониторинг музыкального воспитания</a:t>
            </a:r>
            <a:r>
              <a:rPr lang="ru-RU" sz="4000" dirty="0" smtClean="0"/>
              <a:t> детей осуществлялся с помощью анализа проведенной начальной диагностики, которая проводилась путем наблюдения за детьми в процессе совместно-познавательной и свободно-игровой деятельности воспитанников.</a:t>
            </a:r>
          </a:p>
          <a:p>
            <a:pPr>
              <a:buNone/>
            </a:pPr>
            <a:r>
              <a:rPr lang="ru-RU" sz="4000" b="1" dirty="0" smtClean="0"/>
              <a:t>Этапы работы: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   1 </a:t>
            </a:r>
            <a:r>
              <a:rPr lang="ru-RU" sz="4000" dirty="0" smtClean="0"/>
              <a:t>этап диагностический: сбор информации по проблеме, проведение диагностики, изучение и анализ исследований в данной области.</a:t>
            </a:r>
          </a:p>
          <a:p>
            <a:pPr>
              <a:buNone/>
            </a:pPr>
            <a:r>
              <a:rPr lang="ru-RU" sz="4000" dirty="0" smtClean="0"/>
              <a:t>     2 </a:t>
            </a:r>
            <a:r>
              <a:rPr lang="ru-RU" sz="4000" dirty="0" smtClean="0"/>
              <a:t>этап практический: проведение занятий, индивидуальная работа с детьми по развитию творческих способностей, корректировка методов и средств достижения поставленных задач.</a:t>
            </a:r>
          </a:p>
          <a:p>
            <a:pPr>
              <a:buNone/>
            </a:pPr>
            <a:r>
              <a:rPr lang="ru-RU" sz="4000" dirty="0" smtClean="0"/>
              <a:t>     3 </a:t>
            </a:r>
            <a:r>
              <a:rPr lang="ru-RU" sz="4000" dirty="0" smtClean="0"/>
              <a:t>этап обобщающий: итоговая диагностика музыкального развития  детей, оценка результатов</a:t>
            </a:r>
            <a:r>
              <a:rPr lang="ru-RU" sz="4000" dirty="0" smtClean="0"/>
              <a:t>.</a:t>
            </a:r>
            <a:endParaRPr lang="ru-RU" sz="4000" dirty="0" smtClean="0"/>
          </a:p>
        </p:txBody>
      </p:sp>
      <p:pic>
        <p:nvPicPr>
          <p:cNvPr id="6" name="Рисунок 5" descr="https://ds04.infourok.ru/uploads/ex/0ef4/000a2113-0a3d8ce3/img1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857496"/>
            <a:ext cx="278608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84000"/>
              </a:srgbClr>
            </a:outerShdw>
          </a:effectLst>
          <a:scene3d>
            <a:camera prst="orthographicFront"/>
            <a:lightRig rig="threePt" dir="t"/>
          </a:scene3d>
          <a:sp3d>
            <a:bevelT w="107950" prst="slope"/>
            <a:bevelB w="114300" prst="slope"/>
          </a:sp3d>
        </p:spPr>
      </p:pic>
    </p:spTree>
    <p:extLst>
      <p:ext uri="{BB962C8B-B14F-4D97-AF65-F5344CB8AC3E}">
        <p14:creationId xmlns="" xmlns:p14="http://schemas.microsoft.com/office/powerpoint/2010/main" val="183841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201</TotalTime>
  <Words>551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Официальная</vt:lpstr>
      <vt:lpstr>Краткая презентация  рабочей образовательной программы музыкального руководителя  х. Крюково</vt:lpstr>
      <vt:lpstr>Образовательная программа  разработана на основе  </vt:lpstr>
      <vt:lpstr>Цель программы:</vt:lpstr>
      <vt:lpstr>Задачи программы: </vt:lpstr>
      <vt:lpstr>Рабочая образовательная программа ДОО по музыке включает в себя три основных раздела:</vt:lpstr>
      <vt:lpstr>Содержание Целевого раздела:</vt:lpstr>
      <vt:lpstr>Целевые ориентиры в музыкальном развитии ребенка:</vt:lpstr>
      <vt:lpstr>Содержательный раздел:</vt:lpstr>
      <vt:lpstr>Система мониторинга достижения детьми планируемых результатов освоения образовательной  программы </vt:lpstr>
      <vt:lpstr>Направление взаимодействия с семьями воспитанников </vt:lpstr>
      <vt:lpstr>Организационный раздел:</vt:lpstr>
      <vt:lpstr>Контактная информация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образовательной программы инструктора по Физической культуре  х. Крюково</dc:title>
  <dc:creator>Anastasiya</dc:creator>
  <cp:lastModifiedBy>ЕЛЕНА</cp:lastModifiedBy>
  <cp:revision>27</cp:revision>
  <dcterms:created xsi:type="dcterms:W3CDTF">2020-10-20T19:43:48Z</dcterms:created>
  <dcterms:modified xsi:type="dcterms:W3CDTF">2020-11-01T20:13:47Z</dcterms:modified>
</cp:coreProperties>
</file>